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08" r:id="rId1"/>
  </p:sldMasterIdLst>
  <p:notesMasterIdLst>
    <p:notesMasterId r:id="rId44"/>
  </p:notesMasterIdLst>
  <p:sldIdLst>
    <p:sldId id="256" r:id="rId2"/>
    <p:sldId id="261" r:id="rId3"/>
    <p:sldId id="262" r:id="rId4"/>
    <p:sldId id="263" r:id="rId5"/>
    <p:sldId id="306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8" r:id="rId27"/>
    <p:sldId id="299" r:id="rId28"/>
    <p:sldId id="303" r:id="rId29"/>
    <p:sldId id="300" r:id="rId30"/>
    <p:sldId id="302" r:id="rId31"/>
    <p:sldId id="304" r:id="rId32"/>
    <p:sldId id="301" r:id="rId33"/>
    <p:sldId id="286" r:id="rId34"/>
    <p:sldId id="287" r:id="rId35"/>
    <p:sldId id="288" r:id="rId36"/>
    <p:sldId id="289" r:id="rId37"/>
    <p:sldId id="296" r:id="rId38"/>
    <p:sldId id="305" r:id="rId39"/>
    <p:sldId id="291" r:id="rId40"/>
    <p:sldId id="292" r:id="rId41"/>
    <p:sldId id="293" r:id="rId42"/>
    <p:sldId id="294" r:id="rId43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041"/>
    <a:srgbClr val="875E0B"/>
    <a:srgbClr val="87670B"/>
    <a:srgbClr val="5E5E5E"/>
    <a:srgbClr val="4D4D4D"/>
    <a:srgbClr val="363636"/>
    <a:srgbClr val="434343"/>
    <a:srgbClr val="275189"/>
    <a:srgbClr val="23538D"/>
    <a:srgbClr val="7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87" autoAdjust="0"/>
  </p:normalViewPr>
  <p:slideViewPr>
    <p:cSldViewPr>
      <p:cViewPr varScale="1">
        <p:scale>
          <a:sx n="87" d="100"/>
          <a:sy n="87" d="100"/>
        </p:scale>
        <p:origin x="17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2CF6A-6554-4792-8F9B-BE131E49743C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AF732-DBA7-4C34-93C0-DE328FE8BE4B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845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915C84E-C23D-41C8-A747-08A75771FCB8}" type="datetimeFigureOut">
              <a:rPr lang="hu-HU" smtClean="0"/>
              <a:pPr/>
              <a:t>2017. 09. 27.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61CADDB2-5E01-4D1A-81BE-938C4076B542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9" r:id="rId1"/>
    <p:sldLayoutId id="2147484910" r:id="rId2"/>
    <p:sldLayoutId id="2147484911" r:id="rId3"/>
    <p:sldLayoutId id="2147484912" r:id="rId4"/>
    <p:sldLayoutId id="2147484913" r:id="rId5"/>
    <p:sldLayoutId id="2147484914" r:id="rId6"/>
    <p:sldLayoutId id="2147484915" r:id="rId7"/>
    <p:sldLayoutId id="2147484916" r:id="rId8"/>
    <p:sldLayoutId id="2147484917" r:id="rId9"/>
    <p:sldLayoutId id="2147484918" r:id="rId10"/>
    <p:sldLayoutId id="21474849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shade val="94000"/>
                <a:satMod val="114000"/>
                <a:lumMod val="96000"/>
              </a:schemeClr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716016" y="116632"/>
            <a:ext cx="3384376" cy="1512168"/>
          </a:xfrm>
        </p:spPr>
        <p:txBody>
          <a:bodyPr>
            <a:noAutofit/>
          </a:bodyPr>
          <a:lstStyle/>
          <a:p>
            <a:pPr algn="ctr"/>
            <a:r>
              <a:rPr lang="hu-HU" sz="4400" dirty="0" smtClean="0">
                <a:solidFill>
                  <a:srgbClr val="002060"/>
                </a:solidFill>
              </a:rPr>
              <a:t> </a:t>
            </a:r>
            <a:br>
              <a:rPr lang="hu-HU" sz="4400" dirty="0" smtClean="0">
                <a:solidFill>
                  <a:srgbClr val="002060"/>
                </a:solidFill>
              </a:rPr>
            </a:br>
            <a:r>
              <a:rPr lang="hu-HU" sz="4400" dirty="0">
                <a:solidFill>
                  <a:srgbClr val="002060"/>
                </a:solidFill>
              </a:rPr>
              <a:t/>
            </a:r>
            <a:br>
              <a:rPr lang="hu-HU" sz="4400" dirty="0">
                <a:solidFill>
                  <a:srgbClr val="002060"/>
                </a:solidFill>
              </a:rPr>
            </a:br>
            <a:r>
              <a:rPr lang="hu-HU" sz="3200" dirty="0" err="1" smtClean="0">
                <a:solidFill>
                  <a:schemeClr val="bg1"/>
                </a:solidFill>
              </a:rPr>
              <a:t>bALEKOKTATÁS</a:t>
            </a:r>
            <a:r>
              <a:rPr lang="hu-HU" sz="3200" dirty="0" smtClean="0">
                <a:solidFill>
                  <a:schemeClr val="bg1"/>
                </a:solidFill>
              </a:rPr>
              <a:t/>
            </a:r>
            <a:br>
              <a:rPr lang="hu-HU" sz="3200" dirty="0" smtClean="0">
                <a:solidFill>
                  <a:schemeClr val="bg1"/>
                </a:solidFill>
              </a:rPr>
            </a:br>
            <a:r>
              <a:rPr lang="hu-HU" sz="3200" dirty="0" smtClean="0">
                <a:solidFill>
                  <a:schemeClr val="bg1"/>
                </a:solidFill>
              </a:rPr>
              <a:t>2017</a:t>
            </a:r>
            <a:endParaRPr lang="hu-HU" sz="32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16016" y="3068960"/>
            <a:ext cx="3381811" cy="2916813"/>
          </a:xfrm>
        </p:spPr>
        <p:txBody>
          <a:bodyPr>
            <a:normAutofit/>
          </a:bodyPr>
          <a:lstStyle/>
          <a:p>
            <a:r>
              <a:rPr lang="hu-HU" sz="3600" dirty="0" err="1" smtClean="0"/>
              <a:t>Anczug</a:t>
            </a:r>
            <a:r>
              <a:rPr lang="hu-HU" sz="3600" dirty="0" smtClean="0"/>
              <a:t> Tanszék</a:t>
            </a:r>
            <a:br>
              <a:rPr lang="hu-HU" sz="3600" dirty="0" smtClean="0"/>
            </a:br>
            <a:r>
              <a:rPr lang="hu-HU" sz="3600" dirty="0" smtClean="0"/>
              <a:t>Baráti Társaság</a:t>
            </a:r>
          </a:p>
          <a:p>
            <a:endParaRPr lang="hu-HU" dirty="0"/>
          </a:p>
        </p:txBody>
      </p:sp>
      <p:pic>
        <p:nvPicPr>
          <p:cNvPr id="1026" name="Picture 2" descr="C:\Users\Winnetou\Desktop\Névtele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5" y="1268760"/>
            <a:ext cx="3456384" cy="4455744"/>
          </a:xfrm>
          <a:prstGeom prst="rect">
            <a:avLst/>
          </a:prstGeom>
          <a:noFill/>
          <a:effectLst>
            <a:outerShdw blurRad="279400" dist="431800" sx="104000" sy="104000" algn="t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ím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2664296" cy="93610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Walden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1267" name="Tartalom helye 2"/>
          <p:cNvSpPr>
            <a:spLocks noGrp="1"/>
          </p:cNvSpPr>
          <p:nvPr>
            <p:ph idx="1"/>
          </p:nvPr>
        </p:nvSpPr>
        <p:spPr>
          <a:xfrm>
            <a:off x="683568" y="1340768"/>
            <a:ext cx="4248472" cy="441962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Őzbarna színű ördögbőr szerű anyagból készül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Derékban szabott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hasított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Ívelt kézelő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Erdészcsillag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Erdész: </a:t>
            </a:r>
            <a:r>
              <a:rPr lang="hu-HU" sz="2800" dirty="0" err="1">
                <a:solidFill>
                  <a:schemeClr val="bg1"/>
                </a:solidFill>
              </a:rPr>
              <a:t>palackzöld</a:t>
            </a:r>
            <a:r>
              <a:rPr lang="hu-HU" sz="2800" dirty="0">
                <a:solidFill>
                  <a:schemeClr val="bg1"/>
                </a:solidFill>
              </a:rPr>
              <a:t/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Faiparos: fekete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Geodéta: kék</a:t>
            </a:r>
          </a:p>
        </p:txBody>
      </p:sp>
      <p:pic>
        <p:nvPicPr>
          <p:cNvPr id="11268" name="Picture 2" descr="walden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5"/>
          <a:stretch/>
        </p:blipFill>
        <p:spPr bwMode="auto">
          <a:xfrm>
            <a:off x="5206378" y="1268760"/>
            <a:ext cx="3398069" cy="4491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51473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7920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Erdész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felöltő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1043608" y="1340768"/>
            <a:ext cx="6777317" cy="35089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Bokáig érő, barna alapszínű téli </a:t>
            </a:r>
            <a:r>
              <a:rPr lang="hu-HU" sz="2800" dirty="0" smtClean="0">
                <a:solidFill>
                  <a:schemeClr val="bg1"/>
                </a:solidFill>
              </a:rPr>
              <a:t>viselet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Régen volt válltömése </a:t>
            </a:r>
            <a:r>
              <a:rPr lang="hu-HU" sz="2800" dirty="0" smtClean="0">
                <a:solidFill>
                  <a:schemeClr val="bg1"/>
                </a:solidFill>
              </a:rPr>
              <a:t>is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Elöl kétszer hat gomb </a:t>
            </a:r>
            <a:r>
              <a:rPr lang="hu-HU" sz="2800" dirty="0" smtClean="0">
                <a:solidFill>
                  <a:schemeClr val="bg1"/>
                </a:solidFill>
              </a:rPr>
              <a:t>található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Gallér és kézelő: zöld vagy őzbarna</a:t>
            </a:r>
          </a:p>
        </p:txBody>
      </p:sp>
    </p:spTree>
    <p:extLst>
      <p:ext uri="{BB962C8B-B14F-4D97-AF65-F5344CB8AC3E}">
        <p14:creationId xmlns:p14="http://schemas.microsoft.com/office/powerpoint/2010/main" val="426891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ím 1"/>
          <p:cNvSpPr>
            <a:spLocks noGrp="1"/>
          </p:cNvSpPr>
          <p:nvPr>
            <p:ph type="title"/>
          </p:nvPr>
        </p:nvSpPr>
        <p:spPr>
          <a:xfrm>
            <a:off x="539552" y="227603"/>
            <a:ext cx="4691063" cy="72494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Veblen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3315" name="Tartalom helye 4"/>
          <p:cNvSpPr>
            <a:spLocks noGrp="1"/>
          </p:cNvSpPr>
          <p:nvPr>
            <p:ph idx="1"/>
          </p:nvPr>
        </p:nvSpPr>
        <p:spPr>
          <a:xfrm>
            <a:off x="611560" y="1196752"/>
            <a:ext cx="4972050" cy="452596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Soproni gazdász szakos hallgatók viselik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Derékban kissé szűkített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Hátsó részén hasítékkal ellátott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Ívelt kézelő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szürke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Anjou liliom</a:t>
            </a:r>
          </a:p>
        </p:txBody>
      </p:sp>
      <p:pic>
        <p:nvPicPr>
          <p:cNvPr id="13316" name="Kép 3" descr="névtel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32345"/>
            <a:ext cx="2796130" cy="5133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068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755576" y="260648"/>
            <a:ext cx="7024744" cy="7920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ÓE Alba 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Regia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MK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539552" y="1196752"/>
            <a:ext cx="4824536" cy="493316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Geodéták: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 smtClean="0">
                <a:solidFill>
                  <a:schemeClr val="bg1"/>
                </a:solidFill>
              </a:rPr>
              <a:t>Walden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>
                <a:solidFill>
                  <a:schemeClr val="bg1"/>
                </a:solidFill>
              </a:rPr>
              <a:t>(</a:t>
            </a:r>
            <a:r>
              <a:rPr lang="hu-HU" sz="2800" dirty="0" smtClean="0">
                <a:solidFill>
                  <a:schemeClr val="bg1"/>
                </a:solidFill>
              </a:rPr>
              <a:t>Őzbarna alapon </a:t>
            </a:r>
            <a:r>
              <a:rPr lang="hu-HU" sz="2800" dirty="0">
                <a:solidFill>
                  <a:schemeClr val="bg1"/>
                </a:solidFill>
              </a:rPr>
              <a:t>királykék mint </a:t>
            </a:r>
            <a:r>
              <a:rPr lang="hu-HU" sz="2800" dirty="0" smtClean="0">
                <a:solidFill>
                  <a:schemeClr val="bg1"/>
                </a:solidFill>
              </a:rPr>
              <a:t>a végtelen </a:t>
            </a:r>
            <a:r>
              <a:rPr lang="hu-HU" sz="2800" dirty="0">
                <a:solidFill>
                  <a:schemeClr val="bg1"/>
                </a:solidFill>
              </a:rPr>
              <a:t>űr színe)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Világost </a:t>
            </a:r>
            <a:r>
              <a:rPr lang="hu-HU" sz="2800" dirty="0">
                <a:solidFill>
                  <a:schemeClr val="bg1"/>
                </a:solidFill>
              </a:rPr>
              <a:t>a </a:t>
            </a:r>
            <a:r>
              <a:rPr lang="hu-HU" sz="2800" dirty="0" err="1">
                <a:solidFill>
                  <a:schemeClr val="bg1"/>
                </a:solidFill>
              </a:rPr>
              <a:t>Geósnak</a:t>
            </a:r>
            <a:r>
              <a:rPr lang="hu-HU" sz="2800" dirty="0">
                <a:solidFill>
                  <a:schemeClr val="bg1"/>
                </a:solidFill>
              </a:rPr>
              <a:t>!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Állományjelző</a:t>
            </a:r>
            <a:r>
              <a:rPr lang="hu-HU" sz="2800" dirty="0">
                <a:solidFill>
                  <a:schemeClr val="bg1"/>
                </a:solidFill>
              </a:rPr>
              <a:t>: Katonai </a:t>
            </a:r>
            <a:r>
              <a:rPr lang="hu-HU" sz="2800" dirty="0" smtClean="0">
                <a:solidFill>
                  <a:schemeClr val="bg1"/>
                </a:solidFill>
              </a:rPr>
              <a:t>térképész </a:t>
            </a:r>
            <a:r>
              <a:rPr lang="hu-HU" sz="2800" dirty="0">
                <a:solidFill>
                  <a:schemeClr val="bg1"/>
                </a:solidFill>
              </a:rPr>
              <a:t>fegyvernemi </a:t>
            </a:r>
            <a:r>
              <a:rPr lang="hu-HU" sz="2800" dirty="0" smtClean="0">
                <a:solidFill>
                  <a:schemeClr val="bg1"/>
                </a:solidFill>
              </a:rPr>
              <a:t>jelzés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52" y="3068960"/>
            <a:ext cx="2565746" cy="3420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32" y="620688"/>
            <a:ext cx="2114385" cy="1909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768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Geos fo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6" y="3573015"/>
            <a:ext cx="4068725" cy="30546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6" descr="valbiz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866" y="334142"/>
            <a:ext cx="3903927" cy="28886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7" descr="Image 0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87126"/>
            <a:ext cx="4012051" cy="29010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8" descr="Alba reg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58728"/>
            <a:ext cx="3983746" cy="30689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ím 1"/>
          <p:cNvSpPr>
            <a:spLocks noGrp="1"/>
          </p:cNvSpPr>
          <p:nvPr>
            <p:ph type="title"/>
          </p:nvPr>
        </p:nvSpPr>
        <p:spPr>
          <a:xfrm>
            <a:off x="1187624" y="548680"/>
            <a:ext cx="4392489" cy="6480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Miskolci Egyetem</a:t>
            </a:r>
          </a:p>
        </p:txBody>
      </p:sp>
      <p:sp>
        <p:nvSpPr>
          <p:cNvPr id="16387" name="Tartalom helye 2"/>
          <p:cNvSpPr>
            <a:spLocks noGrp="1"/>
          </p:cNvSpPr>
          <p:nvPr>
            <p:ph idx="1"/>
          </p:nvPr>
        </p:nvSpPr>
        <p:spPr>
          <a:xfrm>
            <a:off x="1043608" y="1484784"/>
            <a:ext cx="7200800" cy="468052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Bányászok : </a:t>
            </a:r>
            <a:r>
              <a:rPr lang="hu-HU" sz="2800" dirty="0" err="1">
                <a:solidFill>
                  <a:schemeClr val="bg1"/>
                </a:solidFill>
              </a:rPr>
              <a:t>Gruben</a:t>
            </a:r>
            <a:r>
              <a:rPr lang="hu-HU" sz="2800" dirty="0">
                <a:solidFill>
                  <a:schemeClr val="bg1"/>
                </a:solidFill>
              </a:rPr>
              <a:t>,  Bányaing, Felöltő,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Ipari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Kohászok: </a:t>
            </a:r>
            <a:r>
              <a:rPr lang="hu-HU" sz="2800" dirty="0" err="1">
                <a:solidFill>
                  <a:schemeClr val="bg1"/>
                </a:solidFill>
              </a:rPr>
              <a:t>Gruben</a:t>
            </a:r>
            <a:r>
              <a:rPr lang="hu-HU" sz="2800" dirty="0">
                <a:solidFill>
                  <a:schemeClr val="bg1"/>
                </a:solidFill>
              </a:rPr>
              <a:t>, Felöltő,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Ipari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Gépészek: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Ipari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Jogászok: Jurátus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Gazdászok: Gazdász </a:t>
            </a:r>
            <a:r>
              <a:rPr lang="hu-HU" sz="2800" dirty="0" err="1">
                <a:solidFill>
                  <a:schemeClr val="bg1"/>
                </a:solidFill>
              </a:rPr>
              <a:t>egyenviselet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Bölcsész: Bocskai, Kazinczy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Egészségügyisek</a:t>
            </a:r>
            <a:r>
              <a:rPr lang="hu-HU" sz="2800" dirty="0">
                <a:solidFill>
                  <a:schemeClr val="bg1"/>
                </a:solidFill>
              </a:rPr>
              <a:t>: Stefánia</a:t>
            </a:r>
          </a:p>
        </p:txBody>
      </p:sp>
    </p:spTree>
    <p:extLst>
      <p:ext uri="{BB962C8B-B14F-4D97-AF65-F5344CB8AC3E}">
        <p14:creationId xmlns:p14="http://schemas.microsoft.com/office/powerpoint/2010/main" val="3780480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artalom helye 2"/>
          <p:cNvSpPr>
            <a:spLocks noGrp="1"/>
          </p:cNvSpPr>
          <p:nvPr>
            <p:ph idx="1"/>
          </p:nvPr>
        </p:nvSpPr>
        <p:spPr>
          <a:xfrm>
            <a:off x="524209" y="1087181"/>
            <a:ext cx="5127911" cy="52941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Derékban </a:t>
            </a:r>
            <a:r>
              <a:rPr lang="hu-HU" sz="2800" dirty="0">
                <a:solidFill>
                  <a:schemeClr val="bg1"/>
                </a:solidFill>
              </a:rPr>
              <a:t>szabott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hasított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Munkaruha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Durva fekete posztó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Elöl egy sorban 5 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ezüstgombbal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Vállát hurkák vastagítják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(Nyári </a:t>
            </a:r>
            <a:r>
              <a:rPr lang="hu-HU" sz="2800" dirty="0">
                <a:solidFill>
                  <a:schemeClr val="bg1"/>
                </a:solidFill>
              </a:rPr>
              <a:t>viselet: fehér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 err="1">
                <a:solidFill>
                  <a:schemeClr val="bg1"/>
                </a:solidFill>
              </a:rPr>
              <a:t>gruben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fehér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smtClean="0">
                <a:solidFill>
                  <a:schemeClr val="bg1"/>
                </a:solidFill>
              </a:rPr>
              <a:t>nadrággal)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17412" name="Picture 5" descr="DCP_189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56792"/>
            <a:ext cx="2957672" cy="4437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" name="Szövegdoboz 1"/>
          <p:cNvSpPr txBox="1"/>
          <p:nvPr/>
        </p:nvSpPr>
        <p:spPr>
          <a:xfrm>
            <a:off x="539552" y="476673"/>
            <a:ext cx="7854216" cy="9361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  <a:buNone/>
              <a:defRPr sz="3200">
                <a:solidFill>
                  <a:srgbClr val="FF9900"/>
                </a:solidFill>
                <a:latin typeface="Arial Black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/>
              <a:t>Gruben</a:t>
            </a:r>
            <a:r>
              <a:rPr lang="hu-HU" dirty="0"/>
              <a:t> (</a:t>
            </a:r>
            <a:r>
              <a:rPr lang="hu-HU" dirty="0" err="1"/>
              <a:t>Grubenrock-bányászka</a:t>
            </a:r>
            <a:r>
              <a:rPr lang="hu-HU" dirty="0" smtClean="0"/>
              <a:t>)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6746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ím 1"/>
          <p:cNvSpPr>
            <a:spLocks noGrp="1"/>
          </p:cNvSpPr>
          <p:nvPr>
            <p:ph type="title"/>
          </p:nvPr>
        </p:nvSpPr>
        <p:spPr>
          <a:xfrm>
            <a:off x="755576" y="-99392"/>
            <a:ext cx="7024744" cy="11430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Bányaing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8435" name="Tartalom helye 2"/>
          <p:cNvSpPr>
            <a:spLocks noGrp="1"/>
          </p:cNvSpPr>
          <p:nvPr>
            <p:ph idx="1"/>
          </p:nvPr>
        </p:nvSpPr>
        <p:spPr>
          <a:xfrm>
            <a:off x="899592" y="1340768"/>
            <a:ext cx="6777317" cy="35089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kamgarn anyagú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Középen 8-10 kicsi gomb egy sorban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Két oldalt a mellen V alakban 5-5 gomb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 kabátujjon 5-5 gomb díszíti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 vállon gallér található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 vállon oldalt arany sujtások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61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" y="34815"/>
            <a:ext cx="9011014" cy="6823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67" y="147731"/>
            <a:ext cx="9112133" cy="65973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880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7024744" cy="63894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Bányász, kohász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Felöltő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20483" name="Tartalom helye 2"/>
          <p:cNvSpPr>
            <a:spLocks noGrp="1"/>
          </p:cNvSpPr>
          <p:nvPr>
            <p:ph idx="1"/>
          </p:nvPr>
        </p:nvSpPr>
        <p:spPr>
          <a:xfrm>
            <a:off x="611560" y="1476082"/>
            <a:ext cx="6120680" cy="48899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Bokáig érő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Aufra</a:t>
            </a:r>
            <a:r>
              <a:rPr lang="hu-HU" sz="2800" dirty="0">
                <a:solidFill>
                  <a:schemeClr val="bg1"/>
                </a:solidFill>
              </a:rPr>
              <a:t> vagy Ipari </a:t>
            </a:r>
            <a:r>
              <a:rPr lang="hu-HU" sz="2800" dirty="0" smtClean="0">
                <a:solidFill>
                  <a:schemeClr val="bg1"/>
                </a:solidFill>
              </a:rPr>
              <a:t>egyenruhára veszik </a:t>
            </a:r>
            <a:r>
              <a:rPr lang="hu-HU" sz="2800" dirty="0">
                <a:solidFill>
                  <a:schemeClr val="bg1"/>
                </a:solidFill>
              </a:rPr>
              <a:t>fel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Bokáig érő, fekete </a:t>
            </a:r>
            <a:r>
              <a:rPr lang="hu-HU" sz="2800" dirty="0" smtClean="0">
                <a:solidFill>
                  <a:schemeClr val="bg1"/>
                </a:solidFill>
              </a:rPr>
              <a:t>alapszínű téli </a:t>
            </a:r>
            <a:r>
              <a:rPr lang="hu-HU" sz="2800" dirty="0">
                <a:solidFill>
                  <a:schemeClr val="bg1"/>
                </a:solidFill>
              </a:rPr>
              <a:t>viselet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Régen volt válltömése is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Elöl kétszer hat gomb található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Gallér és kézelő: fekete </a:t>
            </a:r>
            <a:r>
              <a:rPr lang="hu-HU" sz="2800" dirty="0" smtClean="0">
                <a:solidFill>
                  <a:schemeClr val="bg1"/>
                </a:solidFill>
              </a:rPr>
              <a:t>vagy meggypiros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76082"/>
            <a:ext cx="1944216" cy="48899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0140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Mányi Béla\Dokumentumok\Beérkezett fájlok\nagybányai pecsét másol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779838" cy="3643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Documents and Settings\Mányi Béla\Dokumentumok\Beérkezett fájlok\nagybanya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r="16107"/>
          <a:stretch/>
        </p:blipFill>
        <p:spPr bwMode="auto">
          <a:xfrm>
            <a:off x="4795161" y="3068961"/>
            <a:ext cx="3744428" cy="36478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2"/>
          <p:cNvSpPr txBox="1">
            <a:spLocks/>
          </p:cNvSpPr>
          <p:nvPr/>
        </p:nvSpPr>
        <p:spPr>
          <a:xfrm>
            <a:off x="430958" y="463487"/>
            <a:ext cx="8208912" cy="24482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hu-HU" sz="2400" dirty="0" smtClean="0">
                <a:solidFill>
                  <a:schemeClr val="bg1"/>
                </a:solidFill>
                <a:latin typeface="Arial" charset="0"/>
              </a:rPr>
              <a:t>A </a:t>
            </a:r>
            <a:r>
              <a:rPr lang="hu-HU" sz="2400" dirty="0">
                <a:solidFill>
                  <a:schemeClr val="bg1"/>
                </a:solidFill>
                <a:latin typeface="Arial" charset="0"/>
              </a:rPr>
              <a:t>magyar bányász viseletének legrégebbi ábrázolása bányavárosaink címerein, pecsétjein található, ennek megfelelően a használatukról már a 14. századtól állnak rendelkezésre adatok. Az egyik ilyen megmaradt emlék bányászviseletről egy nagybányai pecsét 1347-ből, amin egy parasztot és egy bányászt ábrázolnak </a:t>
            </a:r>
            <a:r>
              <a:rPr lang="hu-HU" sz="2400" dirty="0" smtClean="0">
                <a:solidFill>
                  <a:schemeClr val="bg1"/>
                </a:solidFill>
                <a:latin typeface="Arial" charset="0"/>
              </a:rPr>
              <a:t>munkaruhában.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ím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024744" cy="6138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Aufhauer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(</a:t>
            </a:r>
            <a:r>
              <a:rPr lang="hu-HU" sz="3200" dirty="0" err="1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Auf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)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21507" name="Tartalom helye 2"/>
          <p:cNvSpPr>
            <a:spLocks noGrp="1"/>
          </p:cNvSpPr>
          <p:nvPr>
            <p:ph idx="1"/>
          </p:nvPr>
        </p:nvSpPr>
        <p:spPr>
          <a:xfrm>
            <a:off x="899592" y="980728"/>
            <a:ext cx="6777317" cy="511256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Jó minőségű fekete anyagból készül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Állógallér és a kézelő bársonyból </a:t>
            </a:r>
            <a:r>
              <a:rPr lang="hu-HU" sz="2800" dirty="0" smtClean="0">
                <a:solidFill>
                  <a:schemeClr val="bg1"/>
                </a:solidFill>
              </a:rPr>
              <a:t>készült a </a:t>
            </a:r>
            <a:r>
              <a:rPr lang="hu-HU" sz="2800" dirty="0">
                <a:solidFill>
                  <a:schemeClr val="bg1"/>
                </a:solidFill>
              </a:rPr>
              <a:t>karnak megfelelő színben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Elöl 5 nagy aranygomb hátul 3-3 kisebb aranygomb a hasíték mentén  (Miskolcon)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 kézelőn is gomb </a:t>
            </a:r>
            <a:endParaRPr lang="hu-HU" sz="2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A/4 –es belső zseb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Bal </a:t>
            </a:r>
            <a:r>
              <a:rPr lang="hu-HU" sz="2800" dirty="0">
                <a:solidFill>
                  <a:schemeClr val="bg1"/>
                </a:solidFill>
              </a:rPr>
              <a:t>karján szalag(Miskolc)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7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hu-H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hu-HU" smtClean="0"/>
          </a:p>
        </p:txBody>
      </p:sp>
      <p:pic>
        <p:nvPicPr>
          <p:cNvPr id="22532" name="Picture 4" descr="DCP_18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6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28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36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ím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024744" cy="68588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Ipari </a:t>
            </a:r>
            <a:r>
              <a:rPr lang="hu-HU" sz="3200" dirty="0" err="1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Auf</a:t>
            </a: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3555" name="Tartalom helye 2"/>
          <p:cNvSpPr>
            <a:spLocks noGrp="1"/>
          </p:cNvSpPr>
          <p:nvPr>
            <p:ph idx="1"/>
          </p:nvPr>
        </p:nvSpPr>
        <p:spPr>
          <a:xfrm>
            <a:off x="683568" y="1196752"/>
            <a:ext cx="8229600" cy="452596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OMBKE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1978 – bányász, kohász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1997 – gépész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Zakószerűen megvarrt, elől mély gallérkihajtással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hasított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Elől 3 nagy aranygombbal, a kézelőn 5-5 kicsi aranygomb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Vállrojtok, hasonlóan a bányainghez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Csak végzettek viselhetik</a:t>
            </a:r>
          </a:p>
        </p:txBody>
      </p:sp>
    </p:spTree>
    <p:extLst>
      <p:ext uri="{BB962C8B-B14F-4D97-AF65-F5344CB8AC3E}">
        <p14:creationId xmlns:p14="http://schemas.microsoft.com/office/powerpoint/2010/main" val="255022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DCP_18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332656"/>
            <a:ext cx="4158208" cy="6237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24581" name="Picture 5" descr="DCP_18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32656"/>
            <a:ext cx="4158208" cy="6237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3072031" y="541067"/>
            <a:ext cx="3372178" cy="5820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4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shade val="94000"/>
                <a:satMod val="114000"/>
                <a:lumMod val="96000"/>
              </a:schemeClr>
            </a:gs>
            <a:gs pos="55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ím 1"/>
          <p:cNvSpPr>
            <a:spLocks noGrp="1"/>
          </p:cNvSpPr>
          <p:nvPr>
            <p:ph type="title" idx="4294967295"/>
          </p:nvPr>
        </p:nvSpPr>
        <p:spPr>
          <a:xfrm>
            <a:off x="1043608" y="188640"/>
            <a:ext cx="7024744" cy="68588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Dunaújvárosi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Egyetem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25603" name="Tartalom helye 2"/>
          <p:cNvSpPr>
            <a:spLocks noGrp="1"/>
          </p:cNvSpPr>
          <p:nvPr>
            <p:ph idx="4294967295"/>
          </p:nvPr>
        </p:nvSpPr>
        <p:spPr>
          <a:xfrm>
            <a:off x="971600" y="1052736"/>
            <a:ext cx="6777317" cy="35089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Kohászok: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Ipari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</a:t>
            </a:r>
            <a:r>
              <a:rPr lang="hu-HU" sz="2800" dirty="0" err="1">
                <a:solidFill>
                  <a:schemeClr val="bg1"/>
                </a:solidFill>
              </a:rPr>
              <a:t>Gruben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Gépészek: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r>
              <a:rPr lang="hu-HU" sz="2800" dirty="0">
                <a:solidFill>
                  <a:schemeClr val="bg1"/>
                </a:solidFill>
              </a:rPr>
              <a:t>, Ipari </a:t>
            </a:r>
            <a:r>
              <a:rPr lang="hu-HU" sz="2800" dirty="0" err="1">
                <a:solidFill>
                  <a:schemeClr val="bg1"/>
                </a:solidFill>
              </a:rPr>
              <a:t>Auf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Kohász: fekete alapon meggypiros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Gépész: fekete alapon </a:t>
            </a:r>
            <a:r>
              <a:rPr lang="hu-HU" sz="2800" dirty="0" smtClean="0">
                <a:solidFill>
                  <a:schemeClr val="bg1"/>
                </a:solidFill>
              </a:rPr>
              <a:t>sötétkék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Műszaki tanár: fekete alapon barna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Műszaki menedzser: fekete alapon szürke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Szervező: kék alapon kék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Gazdász: kék alapon zöld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idx="4294967295"/>
          </p:nvPr>
        </p:nvSpPr>
        <p:spPr>
          <a:xfrm>
            <a:off x="755576" y="332656"/>
            <a:ext cx="8229600" cy="14398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Különbségek a Miskolci</a:t>
            </a:r>
            <a:b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Aufhauer-hez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képest</a:t>
            </a: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26627" name="Tartalom helye 2"/>
          <p:cNvSpPr>
            <a:spLocks noGrp="1"/>
          </p:cNvSpPr>
          <p:nvPr>
            <p:ph idx="4294967295"/>
          </p:nvPr>
        </p:nvSpPr>
        <p:spPr>
          <a:xfrm>
            <a:off x="755577" y="1628800"/>
            <a:ext cx="7632848" cy="288032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nincs hasíték, illetve gomb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Elől található egy mellényzseb (díszítés jelleg) valamint két oldalzseb paszománnyal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Vállán paszomány</a:t>
            </a:r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rgbClr val="EC0404"/>
            </a:gs>
            <a:gs pos="0">
              <a:srgbClr val="8D0401"/>
            </a:gs>
            <a:gs pos="100000">
              <a:srgbClr val="70000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ím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2448390" cy="60113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Kohász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91630" y="1124744"/>
            <a:ext cx="6120680" cy="12081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meggypiros paszomány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9220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3848" y="2369987"/>
            <a:ext cx="2736304" cy="4130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9221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32656"/>
            <a:ext cx="1943496" cy="194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28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rgbClr val="23538D"/>
            </a:gs>
            <a:gs pos="100000">
              <a:srgbClr val="275189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ím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3168470" cy="74515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Gépész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78767" y="980728"/>
            <a:ext cx="5544732" cy="117735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</a:t>
            </a:r>
            <a:r>
              <a:rPr lang="hu-HU" sz="2800" dirty="0" smtClean="0">
                <a:solidFill>
                  <a:schemeClr val="bg1"/>
                </a:solidFill>
              </a:rPr>
              <a:t>sötétkék </a:t>
            </a:r>
            <a:r>
              <a:rPr lang="hu-HU" sz="2800" dirty="0">
                <a:solidFill>
                  <a:schemeClr val="bg1"/>
                </a:solidFill>
              </a:rPr>
              <a:t>paszomány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Valéta</a:t>
            </a:r>
            <a:r>
              <a:rPr lang="hu-HU" sz="2800" dirty="0">
                <a:solidFill>
                  <a:schemeClr val="bg1"/>
                </a:solidFill>
              </a:rPr>
              <a:t> Bizottságnak Folt</a:t>
            </a:r>
          </a:p>
          <a:p>
            <a:pPr lvl="1"/>
            <a:endParaRPr lang="hu-HU" dirty="0"/>
          </a:p>
        </p:txBody>
      </p:sp>
      <p:pic>
        <p:nvPicPr>
          <p:cNvPr id="1024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6" y="260648"/>
            <a:ext cx="2521024" cy="202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9093" y="2636912"/>
            <a:ext cx="2417457" cy="3822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04740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rgbClr val="5E5E5E"/>
            </a:gs>
            <a:gs pos="0">
              <a:srgbClr val="434343"/>
            </a:gs>
            <a:gs pos="100000">
              <a:srgbClr val="3636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ím 1"/>
          <p:cNvSpPr>
            <a:spLocks noGrp="1"/>
          </p:cNvSpPr>
          <p:nvPr>
            <p:ph type="title"/>
          </p:nvPr>
        </p:nvSpPr>
        <p:spPr>
          <a:xfrm>
            <a:off x="971482" y="199178"/>
            <a:ext cx="5040678" cy="6138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Műszaki Menedzser</a:t>
            </a:r>
          </a:p>
        </p:txBody>
      </p:sp>
      <p:sp>
        <p:nvSpPr>
          <p:cNvPr id="14339" name="Tartalom helye 2"/>
          <p:cNvSpPr>
            <a:spLocks noGrp="1"/>
          </p:cNvSpPr>
          <p:nvPr>
            <p:ph idx="1"/>
          </p:nvPr>
        </p:nvSpPr>
        <p:spPr>
          <a:xfrm>
            <a:off x="827585" y="908720"/>
            <a:ext cx="5760640" cy="14401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Acélszürke paszomány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Valéta</a:t>
            </a:r>
            <a:r>
              <a:rPr lang="hu-HU" sz="2800" dirty="0">
                <a:solidFill>
                  <a:schemeClr val="bg1"/>
                </a:solidFill>
              </a:rPr>
              <a:t> Bizottságnak Hímzés</a:t>
            </a:r>
          </a:p>
        </p:txBody>
      </p:sp>
      <p:pic>
        <p:nvPicPr>
          <p:cNvPr id="14340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0648"/>
            <a:ext cx="2314154" cy="237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9822" y="2420888"/>
            <a:ext cx="3782338" cy="4124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3007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ím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2808430" cy="68588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Szervező</a:t>
            </a:r>
          </a:p>
        </p:txBody>
      </p:sp>
      <p:sp>
        <p:nvSpPr>
          <p:cNvPr id="11267" name="Tartalom helye 2"/>
          <p:cNvSpPr>
            <a:spLocks noGrp="1"/>
          </p:cNvSpPr>
          <p:nvPr>
            <p:ph idx="1"/>
          </p:nvPr>
        </p:nvSpPr>
        <p:spPr>
          <a:xfrm>
            <a:off x="827584" y="1052736"/>
            <a:ext cx="5544616" cy="108012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Kék alapon Kék paszomány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Valéta</a:t>
            </a:r>
            <a:r>
              <a:rPr lang="hu-HU" sz="2800" dirty="0">
                <a:solidFill>
                  <a:schemeClr val="bg1"/>
                </a:solidFill>
              </a:rPr>
              <a:t> Bizottságnak Szalag</a:t>
            </a:r>
          </a:p>
        </p:txBody>
      </p:sp>
      <p:pic>
        <p:nvPicPr>
          <p:cNvPr id="11268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98" y="404664"/>
            <a:ext cx="217457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1" r="22196"/>
          <a:stretch/>
        </p:blipFill>
        <p:spPr bwMode="auto">
          <a:xfrm>
            <a:off x="1999084" y="2787650"/>
            <a:ext cx="4229100" cy="3736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5809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rtalom helye 2"/>
          <p:cNvSpPr txBox="1">
            <a:spLocks/>
          </p:cNvSpPr>
          <p:nvPr/>
        </p:nvSpPr>
        <p:spPr>
          <a:xfrm>
            <a:off x="467544" y="1860848"/>
            <a:ext cx="8496944" cy="4141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Fejre </a:t>
            </a:r>
            <a:r>
              <a:rPr lang="hu-HU" sz="2400" dirty="0">
                <a:solidFill>
                  <a:schemeClr val="bg1"/>
                </a:solidFill>
              </a:rPr>
              <a:t>húzható </a:t>
            </a:r>
            <a:r>
              <a:rPr lang="hu-HU" sz="2400" dirty="0" smtClean="0">
                <a:solidFill>
                  <a:schemeClr val="bg1"/>
                </a:solidFill>
              </a:rPr>
              <a:t>csuklya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Elöl </a:t>
            </a:r>
            <a:r>
              <a:rPr lang="hu-HU" sz="2400" dirty="0">
                <a:solidFill>
                  <a:schemeClr val="bg1"/>
                </a:solidFill>
              </a:rPr>
              <a:t>egy sorban gombolódó ruha, ami hátul </a:t>
            </a:r>
            <a:r>
              <a:rPr lang="hu-HU" sz="2400" dirty="0" smtClean="0">
                <a:solidFill>
                  <a:schemeClr val="bg1"/>
                </a:solidFill>
              </a:rPr>
              <a:t>általában </a:t>
            </a:r>
            <a:r>
              <a:rPr lang="hu-HU" sz="2400" dirty="0">
                <a:solidFill>
                  <a:schemeClr val="bg1"/>
                </a:solidFill>
              </a:rPr>
              <a:t>térdig ért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Derékban </a:t>
            </a:r>
            <a:r>
              <a:rPr lang="hu-HU" sz="2400" dirty="0">
                <a:solidFill>
                  <a:schemeClr val="bg1"/>
                </a:solidFill>
              </a:rPr>
              <a:t>övvel vagy a </a:t>
            </a:r>
            <a:r>
              <a:rPr lang="hu-HU" sz="2400" dirty="0" smtClean="0">
                <a:solidFill>
                  <a:schemeClr val="bg1"/>
                </a:solidFill>
              </a:rPr>
              <a:t>farbőrrel átkötve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Nadrág </a:t>
            </a:r>
            <a:r>
              <a:rPr lang="hu-HU" sz="2400" dirty="0">
                <a:solidFill>
                  <a:schemeClr val="bg1"/>
                </a:solidFill>
              </a:rPr>
              <a:t>hosszú és testhez simuló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Zubbony </a:t>
            </a:r>
            <a:r>
              <a:rPr lang="hu-HU" sz="2400" dirty="0">
                <a:solidFill>
                  <a:schemeClr val="bg1"/>
                </a:solidFill>
              </a:rPr>
              <a:t>vagy bányászing válla ki volt tömve (felül és oldalt is!)   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Csizma </a:t>
            </a:r>
            <a:r>
              <a:rPr lang="hu-HU" sz="2400" dirty="0">
                <a:solidFill>
                  <a:schemeClr val="bg1"/>
                </a:solidFill>
              </a:rPr>
              <a:t>(csizmanadrággal) vagy cipő</a:t>
            </a:r>
          </a:p>
          <a:p>
            <a:pPr>
              <a:buFontTx/>
              <a:buChar char="-"/>
            </a:pP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611560" y="404664"/>
            <a:ext cx="8136904" cy="13681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/>
          </a:bodyPr>
          <a:lstStyle>
            <a:defPPr>
              <a:defRPr lang="hu-HU"/>
            </a:defPPr>
            <a:lvl1pPr marL="285750" indent="-285750"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  <a:buChar char="•"/>
              <a:defRPr sz="2800">
                <a:solidFill>
                  <a:srgbClr val="FF9900"/>
                </a:solidFill>
              </a:defRPr>
            </a:lvl1pPr>
            <a:lvl2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hu-HU" sz="3200" dirty="0">
                <a:latin typeface="Arial Black" pitchFamily="34" charset="0"/>
              </a:rPr>
              <a:t>A bányászok munkaruhája a következőkből </a:t>
            </a:r>
            <a:r>
              <a:rPr lang="hu-HU" sz="3200" dirty="0" smtClean="0">
                <a:latin typeface="Arial Black" pitchFamily="34" charset="0"/>
              </a:rPr>
              <a:t>állt</a:t>
            </a:r>
            <a:endParaRPr lang="hu-HU" sz="32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ím 1"/>
          <p:cNvSpPr>
            <a:spLocks noGrp="1"/>
          </p:cNvSpPr>
          <p:nvPr>
            <p:ph type="title"/>
          </p:nvPr>
        </p:nvSpPr>
        <p:spPr>
          <a:xfrm>
            <a:off x="863529" y="38650"/>
            <a:ext cx="2664414" cy="7578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Gazdász</a:t>
            </a:r>
          </a:p>
        </p:txBody>
      </p:sp>
      <p:sp>
        <p:nvSpPr>
          <p:cNvPr id="13315" name="Tartalom helye 2"/>
          <p:cNvSpPr>
            <a:spLocks noGrp="1"/>
          </p:cNvSpPr>
          <p:nvPr>
            <p:ph idx="1"/>
          </p:nvPr>
        </p:nvSpPr>
        <p:spPr>
          <a:xfrm>
            <a:off x="755576" y="764704"/>
            <a:ext cx="4968668" cy="81731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Kék alapon Zöld paszomány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Valéta</a:t>
            </a:r>
            <a:r>
              <a:rPr lang="hu-HU" sz="2800" dirty="0">
                <a:solidFill>
                  <a:schemeClr val="bg1"/>
                </a:solidFill>
              </a:rPr>
              <a:t> Bizottságnak Folt</a:t>
            </a:r>
          </a:p>
        </p:txBody>
      </p:sp>
      <p:pic>
        <p:nvPicPr>
          <p:cNvPr id="13316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35" y="298423"/>
            <a:ext cx="2227135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3"/>
            <a:ext cx="4238616" cy="3674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20593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87670B"/>
            </a:gs>
            <a:gs pos="62000">
              <a:srgbClr val="EDC041"/>
            </a:gs>
            <a:gs pos="100000">
              <a:srgbClr val="875E0B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ím 1"/>
          <p:cNvSpPr>
            <a:spLocks noGrp="1"/>
          </p:cNvSpPr>
          <p:nvPr>
            <p:ph type="title"/>
          </p:nvPr>
        </p:nvSpPr>
        <p:spPr>
          <a:xfrm>
            <a:off x="755575" y="188640"/>
            <a:ext cx="6336705" cy="72008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Bölcsész (nincs elfogadva)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5363" name="Tartalom helye 2"/>
          <p:cNvSpPr>
            <a:spLocks noGrp="1"/>
          </p:cNvSpPr>
          <p:nvPr>
            <p:ph idx="1"/>
          </p:nvPr>
        </p:nvSpPr>
        <p:spPr>
          <a:xfrm>
            <a:off x="810933" y="1020955"/>
            <a:ext cx="4841187" cy="111190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óarany paszomány</a:t>
            </a:r>
          </a:p>
        </p:txBody>
      </p:sp>
      <p:pic>
        <p:nvPicPr>
          <p:cNvPr id="1536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12304"/>
            <a:ext cx="196122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0" r="4671" b="6840"/>
          <a:stretch/>
        </p:blipFill>
        <p:spPr bwMode="auto">
          <a:xfrm>
            <a:off x="2195736" y="2254251"/>
            <a:ext cx="3740727" cy="4240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00596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7000">
              <a:srgbClr val="563E12"/>
            </a:gs>
            <a:gs pos="0">
              <a:schemeClr val="tx1">
                <a:lumMod val="50000"/>
                <a:lumOff val="50000"/>
              </a:schemeClr>
            </a:gs>
            <a:gs pos="100000">
              <a:srgbClr val="31220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ím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3947402" cy="6138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(Műszaki Tanár)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2291" name="Tartalom helye 2"/>
          <p:cNvSpPr>
            <a:spLocks noGrp="1"/>
          </p:cNvSpPr>
          <p:nvPr>
            <p:ph idx="1"/>
          </p:nvPr>
        </p:nvSpPr>
        <p:spPr>
          <a:xfrm>
            <a:off x="683568" y="1052736"/>
            <a:ext cx="5256584" cy="122413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alapon Barna paszomány</a:t>
            </a:r>
          </a:p>
        </p:txBody>
      </p:sp>
      <p:pic>
        <p:nvPicPr>
          <p:cNvPr id="12292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1" y="188914"/>
            <a:ext cx="2026891" cy="19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20425"/>
          <a:stretch/>
        </p:blipFill>
        <p:spPr bwMode="auto">
          <a:xfrm>
            <a:off x="2362719" y="2392823"/>
            <a:ext cx="4680519" cy="4057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623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ím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2520280" cy="63894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Jurátus</a:t>
            </a:r>
          </a:p>
        </p:txBody>
      </p:sp>
      <p:sp>
        <p:nvSpPr>
          <p:cNvPr id="28675" name="Tartalom helye 2"/>
          <p:cNvSpPr>
            <a:spLocks noGrp="1"/>
          </p:cNvSpPr>
          <p:nvPr>
            <p:ph idx="1"/>
          </p:nvPr>
        </p:nvSpPr>
        <p:spPr>
          <a:xfrm>
            <a:off x="467544" y="1216087"/>
            <a:ext cx="4829175" cy="34421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Fekete szövetből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Zöld bársony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Derékban szabott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Lefelé nyitott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Combközépig érő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Öt sor Bocskai kötés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Nyaknál szorosan zár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8676" name="Picture 2" descr="P101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28" y="764704"/>
            <a:ext cx="3575119" cy="4968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8677" name="Picture 5" descr="P1010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56992"/>
            <a:ext cx="2160240" cy="28796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8678" name="Picture 6" descr="P1010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5"/>
            <a:ext cx="2252519" cy="2844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7975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87670B"/>
            </a:gs>
            <a:gs pos="62000">
              <a:srgbClr val="EDC041"/>
            </a:gs>
            <a:gs pos="100000">
              <a:srgbClr val="875E0B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ím 1"/>
          <p:cNvSpPr>
            <a:spLocks noGrp="1"/>
          </p:cNvSpPr>
          <p:nvPr>
            <p:ph type="title"/>
          </p:nvPr>
        </p:nvSpPr>
        <p:spPr>
          <a:xfrm>
            <a:off x="583152" y="692696"/>
            <a:ext cx="5329287" cy="56663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 algn="ctr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Gazdász 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egyenviselet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(</a:t>
            </a: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Aurum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)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29699" name="Tartalom helye 2"/>
          <p:cNvSpPr>
            <a:spLocks noGrp="1"/>
          </p:cNvSpPr>
          <p:nvPr>
            <p:ph idx="1"/>
          </p:nvPr>
        </p:nvSpPr>
        <p:spPr>
          <a:xfrm>
            <a:off x="611560" y="1340767"/>
            <a:ext cx="4474840" cy="437296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Aufszerű</a:t>
            </a:r>
            <a:r>
              <a:rPr lang="hu-HU" sz="2800" dirty="0">
                <a:solidFill>
                  <a:schemeClr val="bg1"/>
                </a:solidFill>
              </a:rPr>
              <a:t>,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sötétszürke szövetből óarany paszománnyal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Elől öt aranyszínű 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Anjou-liliomos </a:t>
            </a:r>
            <a:r>
              <a:rPr lang="hu-HU" sz="2800" dirty="0" smtClean="0">
                <a:solidFill>
                  <a:schemeClr val="bg1"/>
                </a:solidFill>
              </a:rPr>
              <a:t>gombbal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Bal karján liliomos aranyforint 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hasított</a:t>
            </a:r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29701" name="Tartalom helye 6" descr="P2270088__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36023" y="1556792"/>
            <a:ext cx="3185072" cy="41569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4335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artalom helye 2"/>
          <p:cNvSpPr>
            <a:spLocks noGrp="1"/>
          </p:cNvSpPr>
          <p:nvPr>
            <p:ph idx="1"/>
          </p:nvPr>
        </p:nvSpPr>
        <p:spPr>
          <a:xfrm>
            <a:off x="539553" y="1412776"/>
            <a:ext cx="4680520" cy="489654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Bocskai</a:t>
            </a:r>
            <a:r>
              <a:rPr lang="hu-HU" sz="2800" dirty="0" smtClean="0">
                <a:solidFill>
                  <a:schemeClr val="bg1"/>
                </a:solidFill>
              </a:rPr>
              <a:t>:</a:t>
            </a:r>
            <a:endParaRPr lang="hu-HU" sz="28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Fekete színű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Magyaros sújtásokkal (5-7 darab, fekete)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Zseb környékén sújtások díszítik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Fehér ing, fekete nadrág, vagy szoknya</a:t>
            </a:r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30724" name="Cím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4103687" cy="107069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Bölcsész</a:t>
            </a: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egyenviseletek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6" name="Tartalom hely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088" y="1340768"/>
            <a:ext cx="3534507" cy="4641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940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ím 1"/>
          <p:cNvSpPr>
            <a:spLocks noGrp="1"/>
          </p:cNvSpPr>
          <p:nvPr>
            <p:ph type="title"/>
          </p:nvPr>
        </p:nvSpPr>
        <p:spPr>
          <a:xfrm>
            <a:off x="683568" y="148039"/>
            <a:ext cx="4248472" cy="126473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Bölcsész</a:t>
            </a: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r>
              <a:rPr lang="hu-HU" sz="3200" dirty="0" err="1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egyenviseletek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7" name="Tartalom helye 2"/>
          <p:cNvSpPr txBox="1">
            <a:spLocks/>
          </p:cNvSpPr>
          <p:nvPr/>
        </p:nvSpPr>
        <p:spPr>
          <a:xfrm>
            <a:off x="709789" y="1556792"/>
            <a:ext cx="3528391" cy="4896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Kazinczy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Díszesebb a Bocskainál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A hátán is sújtás található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Rövid ingujj, 1 vagy 3 sujtás fogja össze a bevágott pótujjal</a:t>
            </a:r>
          </a:p>
          <a:p>
            <a:pPr marL="365760" lvl="1" indent="0">
              <a:buClr>
                <a:schemeClr val="bg1"/>
              </a:buClr>
              <a:buNone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Winnetou\Downloads\Firma - bULE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9" t="10802" r="10101"/>
          <a:stretch/>
        </p:blipFill>
        <p:spPr bwMode="auto">
          <a:xfrm>
            <a:off x="4427984" y="1700808"/>
            <a:ext cx="4459852" cy="40324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477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7000">
              <a:srgbClr val="563E12"/>
            </a:gs>
            <a:gs pos="0">
              <a:schemeClr val="tx1">
                <a:lumMod val="50000"/>
                <a:lumOff val="50000"/>
              </a:schemeClr>
            </a:gs>
            <a:gs pos="100000">
              <a:srgbClr val="31220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2736304" cy="57606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Stefánia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11560" y="1309255"/>
            <a:ext cx="4896544" cy="440978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Antracitszürke anyagból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Medvebarna kézelő,</a:t>
            </a:r>
            <a:br>
              <a:rPr lang="hu-HU" sz="2800" dirty="0">
                <a:solidFill>
                  <a:schemeClr val="bg1"/>
                </a:solidFill>
              </a:rPr>
            </a:br>
            <a:r>
              <a:rPr lang="hu-HU" sz="2800" dirty="0">
                <a:solidFill>
                  <a:schemeClr val="bg1"/>
                </a:solidFill>
              </a:rPr>
              <a:t>gallér és zsebszél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Hátul nincs hasíték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Derékban szabott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Álló gallér</a:t>
            </a:r>
          </a:p>
        </p:txBody>
      </p:sp>
      <p:pic>
        <p:nvPicPr>
          <p:cNvPr id="6" name="Picture 6" descr="C:\Users\Jakab Róbert\Desktop\stefánia\DSCF28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2160" y="548680"/>
            <a:ext cx="1693719" cy="53424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2153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7000">
              <a:srgbClr val="563E12"/>
            </a:gs>
            <a:gs pos="0">
              <a:schemeClr val="tx1">
                <a:lumMod val="50000"/>
                <a:lumOff val="50000"/>
              </a:schemeClr>
            </a:gs>
            <a:gs pos="100000">
              <a:srgbClr val="31220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SAM_181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360000">
            <a:off x="3012085" y="1594617"/>
            <a:ext cx="3383184" cy="3769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Kép 5" descr="SAM_181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5002" y="3632397"/>
            <a:ext cx="2598884" cy="29454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Tartalom helye 3" descr="SAM_1816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2945324" y="477027"/>
            <a:ext cx="2880320" cy="3051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Tartalom helye 3" descr="SAM_181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625" y="444690"/>
            <a:ext cx="2460611" cy="3796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AutoShape 2" descr="https://mail-attachment.googleusercontent.com/attachment/u/0/?ui=2&amp;ik=2eabfa56e5&amp;view=att&amp;th=139a28b7033e79fc&amp;attid=0.1&amp;disp=inline&amp;realattid=f_h6tk6kcv0&amp;safe=1&amp;zw&amp;saduie=AG9B_P-FtSUdsDxPC2ptUo8wT-Gm&amp;sadet=1347401508702&amp;sads=7aXVWZBqZL1YZHvJMpyqJCbrIl8&amp;sadssc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77027"/>
            <a:ext cx="2952328" cy="37637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97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024744" cy="11430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Az egyenruha részei, kiegészítők az egyenruhákhoz</a:t>
            </a:r>
          </a:p>
        </p:txBody>
      </p:sp>
      <p:sp>
        <p:nvSpPr>
          <p:cNvPr id="33795" name="Tartalom helye 2"/>
          <p:cNvSpPr>
            <a:spLocks noGrp="1"/>
          </p:cNvSpPr>
          <p:nvPr>
            <p:ph idx="1"/>
          </p:nvPr>
        </p:nvSpPr>
        <p:spPr>
          <a:xfrm>
            <a:off x="683568" y="1628800"/>
            <a:ext cx="8229600" cy="482917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Fegyverviselés (kard, puska)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Selmeci sapka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Hosszúszárú pipa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Bányajáró, fokos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Furkósbot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Farbőr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Szalag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Kitűző</a:t>
            </a:r>
          </a:p>
        </p:txBody>
      </p:sp>
      <p:pic>
        <p:nvPicPr>
          <p:cNvPr id="4" name="Kép 5" descr="iparikardda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41"/>
          <a:stretch/>
        </p:blipFill>
        <p:spPr bwMode="auto">
          <a:xfrm>
            <a:off x="5181328" y="2382238"/>
            <a:ext cx="2817639" cy="38546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154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>
          <a:xfrm>
            <a:off x="539552" y="692696"/>
            <a:ext cx="5112568" cy="108012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Díszegyenruhák</a:t>
            </a:r>
            <a:r>
              <a:rPr lang="hu-HU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endParaRPr lang="hu-HU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3568" y="1412776"/>
            <a:ext cx="4896544" cy="417646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b="1" dirty="0">
                <a:solidFill>
                  <a:schemeClr val="bg1"/>
                </a:solidFill>
              </a:rPr>
              <a:t>Magyaros ruha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Tiroli fehér </a:t>
            </a:r>
            <a:r>
              <a:rPr lang="hu-HU" dirty="0" smtClean="0">
                <a:solidFill>
                  <a:schemeClr val="bg1"/>
                </a:solidFill>
              </a:rPr>
              <a:t>ruha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Freibergi</a:t>
            </a:r>
            <a:r>
              <a:rPr lang="hu-HU" dirty="0">
                <a:solidFill>
                  <a:schemeClr val="bg1"/>
                </a:solidFill>
              </a:rPr>
              <a:t> fekete ruha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Bibertárói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smtClean="0">
                <a:solidFill>
                  <a:schemeClr val="bg1"/>
                </a:solidFill>
              </a:rPr>
              <a:t>díszegyenruha (</a:t>
            </a:r>
            <a:r>
              <a:rPr lang="hu-HU" dirty="0" err="1" smtClean="0">
                <a:solidFill>
                  <a:schemeClr val="bg1"/>
                </a:solidFill>
              </a:rPr>
              <a:t>Biberstollen</a:t>
            </a:r>
            <a:r>
              <a:rPr lang="hu-HU" dirty="0" smtClean="0">
                <a:solidFill>
                  <a:schemeClr val="bg1"/>
                </a:solidFill>
              </a:rPr>
              <a:t>)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03" y="548680"/>
            <a:ext cx="2196558" cy="5764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738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artalom helye 2"/>
          <p:cNvSpPr>
            <a:spLocks noGrp="1"/>
          </p:cNvSpPr>
          <p:nvPr>
            <p:ph idx="1"/>
          </p:nvPr>
        </p:nvSpPr>
        <p:spPr>
          <a:xfrm>
            <a:off x="0" y="0"/>
            <a:ext cx="9144000" cy="119675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 algn="ctr">
              <a:buNone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</a:rPr>
              <a:t>Foltok</a:t>
            </a:r>
            <a:endParaRPr lang="hu-HU" sz="3200" dirty="0">
              <a:solidFill>
                <a:srgbClr val="FF9900"/>
              </a:solidFill>
              <a:latin typeface="Arial Black" pitchFamily="34" charset="0"/>
            </a:endParaRPr>
          </a:p>
          <a:p>
            <a:pPr marL="68580" algn="ctr">
              <a:buNone/>
            </a:pPr>
            <a:endParaRPr lang="hu-HU" sz="3200" dirty="0">
              <a:solidFill>
                <a:srgbClr val="FF9900"/>
              </a:solidFill>
              <a:latin typeface="Arial Black" pitchFamily="34" charset="0"/>
            </a:endParaRPr>
          </a:p>
        </p:txBody>
      </p:sp>
      <p:pic>
        <p:nvPicPr>
          <p:cNvPr id="34819" name="Picture 2" descr="fol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724845"/>
            <a:ext cx="3200400" cy="2409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34821" name="Picture 3" descr="DSC00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89" y="3501008"/>
            <a:ext cx="2139950" cy="2857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8" name="Picture 15" descr="I:\Fotók\Fénykép03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397" y="3596194"/>
            <a:ext cx="2016224" cy="2688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9" descr="I:\ck_www_kepfeltoltes_hu_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5158" y="990026"/>
            <a:ext cx="2151090" cy="2199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11" descr="I:\roka_cimer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34075"/>
            <a:ext cx="1893819" cy="27559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I:\korhely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7744" y="990027"/>
            <a:ext cx="2074266" cy="2199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7496"/>
            <a:ext cx="2123728" cy="2902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936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467544" y="188640"/>
            <a:ext cx="8229600" cy="640871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Minden diák csak a saját szakjának megfelelő egyenruhát öltheti magára! </a:t>
            </a:r>
          </a:p>
          <a:p>
            <a:pPr marL="285750" indent="-2857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balek! Az egyenruha tiszteletet érdemel, ezért megfelelő öltözékkel viselhető!</a:t>
            </a:r>
          </a:p>
          <a:p>
            <a:pPr marL="285750" indent="-2857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Az egyenruha nem "játszós ruha"! </a:t>
            </a:r>
          </a:p>
          <a:p>
            <a:pPr marL="285750" indent="-2857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Egyenruhát viselni csak a balekkeresztelés után szabad! </a:t>
            </a:r>
          </a:p>
          <a:p>
            <a:pPr marL="285750" indent="-285750" algn="ctr">
              <a:buClr>
                <a:schemeClr val="bg1"/>
              </a:buClr>
              <a:buFont typeface="Arial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”Az egyenruhát viseljük és nem hordjuk!”</a:t>
            </a:r>
          </a:p>
        </p:txBody>
      </p:sp>
    </p:spTree>
    <p:extLst>
      <p:ext uri="{BB962C8B-B14F-4D97-AF65-F5344CB8AC3E}">
        <p14:creationId xmlns:p14="http://schemas.microsoft.com/office/powerpoint/2010/main" val="5341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0" y="260649"/>
            <a:ext cx="9144000" cy="7200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 algn="ctr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</a:rPr>
              <a:t>Köszönjük a figyelmet!</a:t>
            </a:r>
          </a:p>
        </p:txBody>
      </p:sp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0" y="5876925"/>
            <a:ext cx="9144000" cy="5794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hu-HU"/>
            </a:defPPr>
            <a:lvl1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  <a:buNone/>
              <a:defRPr sz="3200">
                <a:solidFill>
                  <a:srgbClr val="FF9900"/>
                </a:solidFill>
                <a:latin typeface="Arial Black" pitchFamily="34" charset="0"/>
              </a:defRPr>
            </a:lvl1pPr>
          </a:lstStyle>
          <a:p>
            <a:pPr algn="ctr"/>
            <a:r>
              <a:rPr lang="hu-HU" dirty="0"/>
              <a:t>Jó </a:t>
            </a:r>
            <a:r>
              <a:rPr lang="hu-HU" dirty="0" smtClean="0"/>
              <a:t>Szerencsét</a:t>
            </a:r>
            <a:r>
              <a:rPr lang="hu-HU" dirty="0"/>
              <a:t>!</a:t>
            </a:r>
          </a:p>
        </p:txBody>
      </p:sp>
      <p:pic>
        <p:nvPicPr>
          <p:cNvPr id="1026" name="Picture 2" descr="C:\Users\Winnetou\Desktop\anczu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65746"/>
            <a:ext cx="4589140" cy="5400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911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30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>
          <a:xfrm>
            <a:off x="395536" y="260648"/>
            <a:ext cx="5832648" cy="10081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Autofit/>
          </a:bodyPr>
          <a:lstStyle/>
          <a:p>
            <a:pPr marL="68580">
              <a:spcBef>
                <a:spcPct val="20000"/>
              </a:spcBef>
              <a:buClr>
                <a:schemeClr val="accent1"/>
              </a:buClr>
              <a:buSzPct val="76000"/>
            </a:pPr>
            <a:r>
              <a:rPr lang="hu-HU" sz="28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Új magyar </a:t>
            </a:r>
            <a:r>
              <a:rPr lang="hu-HU" sz="28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díszegyenruhák</a:t>
            </a:r>
            <a:r>
              <a:rPr lang="hu-HU" sz="28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/>
            </a:r>
            <a:br>
              <a:rPr lang="hu-HU" sz="28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endParaRPr lang="hu-HU" sz="28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95536" y="908720"/>
            <a:ext cx="5832648" cy="566382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1949-ben a bányaipar nagyarányú fejlesztése során merült fel újra egy egységes bányász-egyenruha kialakítása, amelyet egy 1952-ből származó belügyminisztériumi rendelkezés engedélyezett.</a:t>
            </a:r>
            <a:br>
              <a:rPr lang="hu-HU" dirty="0">
                <a:solidFill>
                  <a:schemeClr val="bg1"/>
                </a:solidFill>
              </a:rPr>
            </a:b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 kabát gallérján lévő paroli jelezte, hogy a viselője a bányászat melyik iparágában dolgozik.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Az igény az egységes egyenruha iránt a 70-es években merült fel, és 1977-ben miniszter-tanács rendelkezett a végleges és szakági megkülönböztetés nélküli bányász díszegyenruháról.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32656"/>
            <a:ext cx="2062630" cy="62398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059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2000">
              <a:schemeClr val="bg2">
                <a:shade val="94000"/>
                <a:satMod val="114000"/>
                <a:lumMod val="96000"/>
              </a:schemeClr>
            </a:gs>
            <a:gs pos="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5577" y="881336"/>
            <a:ext cx="7902648" cy="72008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Bányamérnök-hallgatók egyenruhája</a:t>
            </a:r>
            <a:b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</a:b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7171" name="Tartalom helye 2"/>
          <p:cNvSpPr>
            <a:spLocks noGrp="1"/>
          </p:cNvSpPr>
          <p:nvPr>
            <p:ph idx="1"/>
          </p:nvPr>
        </p:nvSpPr>
        <p:spPr>
          <a:xfrm>
            <a:off x="611560" y="1484784"/>
            <a:ext cx="8208912" cy="554461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 bányamérnök-hallgatók egyenruhája is olyan változatos volt, mint a különböző országokból </a:t>
            </a:r>
            <a:r>
              <a:rPr lang="hu-HU" sz="2800" dirty="0" err="1">
                <a:solidFill>
                  <a:schemeClr val="bg1"/>
                </a:solidFill>
              </a:rPr>
              <a:t>Selmecre</a:t>
            </a:r>
            <a:r>
              <a:rPr lang="hu-HU" sz="2800" dirty="0">
                <a:solidFill>
                  <a:schemeClr val="bg1"/>
                </a:solidFill>
              </a:rPr>
              <a:t> érkező </a:t>
            </a:r>
            <a:r>
              <a:rPr lang="hu-HU" sz="2800" dirty="0" smtClean="0">
                <a:solidFill>
                  <a:schemeClr val="bg1"/>
                </a:solidFill>
              </a:rPr>
              <a:t>bányászoké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Először az 1820-as években, a </a:t>
            </a:r>
            <a:r>
              <a:rPr lang="hu-HU" sz="2800" dirty="0" err="1" smtClean="0">
                <a:solidFill>
                  <a:schemeClr val="bg1"/>
                </a:solidFill>
              </a:rPr>
              <a:t>Burschenschaft</a:t>
            </a:r>
            <a:r>
              <a:rPr lang="hu-HU" sz="2800" dirty="0" smtClean="0">
                <a:solidFill>
                  <a:schemeClr val="bg1"/>
                </a:solidFill>
              </a:rPr>
              <a:t> tett kísérletet a diákok ruhájának egységesítésére. Ők a régi német viseletet (Alt </a:t>
            </a:r>
            <a:r>
              <a:rPr lang="hu-HU" sz="2800" dirty="0" err="1" smtClean="0">
                <a:solidFill>
                  <a:schemeClr val="bg1"/>
                </a:solidFill>
              </a:rPr>
              <a:t>Deutschen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Tracht</a:t>
            </a:r>
            <a:r>
              <a:rPr lang="hu-HU" sz="2800" dirty="0" smtClean="0">
                <a:solidFill>
                  <a:schemeClr val="bg1"/>
                </a:solidFill>
              </a:rPr>
              <a:t>) viselték</a:t>
            </a: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73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611560" y="332656"/>
            <a:ext cx="8229600" cy="66632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Soproni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Egyetem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683568" y="1124744"/>
            <a:ext cx="7365504" cy="540067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Erdészek: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Walden</a:t>
            </a:r>
            <a:r>
              <a:rPr lang="hu-HU" sz="2400" dirty="0">
                <a:solidFill>
                  <a:schemeClr val="bg1"/>
                </a:solidFill>
              </a:rPr>
              <a:t> (barna alapon </a:t>
            </a:r>
            <a:r>
              <a:rPr lang="hu-HU" sz="2400" dirty="0" err="1">
                <a:solidFill>
                  <a:schemeClr val="bg1"/>
                </a:solidFill>
              </a:rPr>
              <a:t>palackzöld</a:t>
            </a:r>
            <a:r>
              <a:rPr lang="hu-HU" sz="24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Atilla (</a:t>
            </a:r>
            <a:r>
              <a:rPr lang="hu-HU" sz="2400" dirty="0" err="1">
                <a:solidFill>
                  <a:schemeClr val="bg1"/>
                </a:solidFill>
              </a:rPr>
              <a:t>palackzöld</a:t>
            </a:r>
            <a:r>
              <a:rPr lang="hu-HU" sz="2400" dirty="0">
                <a:solidFill>
                  <a:schemeClr val="bg1"/>
                </a:solidFill>
              </a:rPr>
              <a:t>, fekete, fehér)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Erdész felöltő (barna alapon </a:t>
            </a:r>
            <a:r>
              <a:rPr lang="hu-HU" sz="2400" dirty="0" err="1">
                <a:solidFill>
                  <a:schemeClr val="bg1"/>
                </a:solidFill>
              </a:rPr>
              <a:t>palackzöld</a:t>
            </a:r>
            <a:r>
              <a:rPr lang="hu-HU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Faiparosok: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Walden</a:t>
            </a:r>
            <a:r>
              <a:rPr lang="hu-HU" sz="2400" dirty="0">
                <a:solidFill>
                  <a:schemeClr val="bg1"/>
                </a:solidFill>
              </a:rPr>
              <a:t> (barna alapon fekete)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Erdész felöltő (barna alapon fekete)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Közgazdászok: </a:t>
            </a: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Veblen</a:t>
            </a:r>
            <a:r>
              <a:rPr lang="hu-HU" sz="2400" dirty="0">
                <a:solidFill>
                  <a:schemeClr val="bg1"/>
                </a:solidFill>
              </a:rPr>
              <a:t> (fekete alapon szürke)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itchFamily="34" charset="0"/>
              <a:buChar char="•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5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6A44"/>
            </a:gs>
            <a:gs pos="62000">
              <a:srgbClr val="26EA71"/>
            </a:gs>
            <a:gs pos="100000">
              <a:srgbClr val="227036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ím 1"/>
          <p:cNvSpPr>
            <a:spLocks noGrp="1"/>
          </p:cNvSpPr>
          <p:nvPr>
            <p:ph type="title"/>
          </p:nvPr>
        </p:nvSpPr>
        <p:spPr>
          <a:xfrm>
            <a:off x="683568" y="488520"/>
            <a:ext cx="2664296" cy="64807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76000"/>
              <a:buFont typeface="Arial" pitchFamily="34" charset="0"/>
            </a:pPr>
            <a:r>
              <a:rPr lang="hu-HU" sz="3200" dirty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 </a:t>
            </a:r>
            <a:r>
              <a:rPr lang="hu-HU" sz="3200" dirty="0" smtClean="0">
                <a:solidFill>
                  <a:srgbClr val="FF9900"/>
                </a:solidFill>
                <a:latin typeface="Arial Black" pitchFamily="34" charset="0"/>
                <a:ea typeface="+mn-ea"/>
                <a:cs typeface="+mn-cs"/>
              </a:rPr>
              <a:t>Atilla</a:t>
            </a:r>
            <a:endParaRPr lang="hu-HU" sz="3200" dirty="0">
              <a:solidFill>
                <a:srgbClr val="FF9900"/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0243" name="Tartalom helye 2"/>
          <p:cNvSpPr>
            <a:spLocks noGrp="1"/>
          </p:cNvSpPr>
          <p:nvPr>
            <p:ph idx="1"/>
          </p:nvPr>
        </p:nvSpPr>
        <p:spPr>
          <a:xfrm>
            <a:off x="539552" y="1211830"/>
            <a:ext cx="4752528" cy="459343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77800" prstMaterial="plastic">
            <a:extrusionClr>
              <a:schemeClr val="bg1"/>
            </a:extrusionClr>
          </a:sp3d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Palackzöld</a:t>
            </a:r>
            <a:r>
              <a:rPr lang="hu-HU" sz="2800" dirty="0">
                <a:solidFill>
                  <a:schemeClr val="bg1"/>
                </a:solidFill>
              </a:rPr>
              <a:t>, de feketében és fehérben is létezik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Derékban szabott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Állógallér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Mellzsinórzat, vitézdísz, zsinórdísz, </a:t>
            </a:r>
            <a:r>
              <a:rPr lang="hu-HU" sz="2800" dirty="0" smtClean="0">
                <a:solidFill>
                  <a:schemeClr val="bg1"/>
                </a:solidFill>
              </a:rPr>
              <a:t>vállfő-dísz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7 darab arany sújtás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Csizmával </a:t>
            </a:r>
            <a:r>
              <a:rPr lang="hu-HU" sz="2800" dirty="0">
                <a:solidFill>
                  <a:schemeClr val="bg1"/>
                </a:solidFill>
              </a:rPr>
              <a:t>viselik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hu-HU" sz="2800" dirty="0">
              <a:solidFill>
                <a:schemeClr val="bg1"/>
              </a:solidFill>
            </a:endParaRPr>
          </a:p>
        </p:txBody>
      </p:sp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10245" name="Picture 1" descr="atill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833605"/>
            <a:ext cx="3407046" cy="46538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962734"/>
            <a:ext cx="3397513" cy="43955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pic>
        <p:nvPicPr>
          <p:cNvPr id="2051" name="Picture 3" descr="85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7" y="2204864"/>
            <a:ext cx="3736975" cy="2419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8276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Egyéni 9. séma">
      <a:dk1>
        <a:sysClr val="windowText" lastClr="000000"/>
      </a:dk1>
      <a:lt1>
        <a:sysClr val="window" lastClr="FFFFFF"/>
      </a:lt1>
      <a:dk2>
        <a:srgbClr val="3E3D2D"/>
      </a:dk2>
      <a:lt2>
        <a:srgbClr val="008BEF"/>
      </a:lt2>
      <a:accent1>
        <a:srgbClr val="0070C0"/>
      </a:accent1>
      <a:accent2>
        <a:srgbClr val="005C9F"/>
      </a:accent2>
      <a:accent3>
        <a:srgbClr val="FF6700"/>
      </a:accent3>
      <a:accent4>
        <a:srgbClr val="909465"/>
      </a:accent4>
      <a:accent5>
        <a:srgbClr val="005C9F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0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1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2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3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4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5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6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7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8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19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0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1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2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3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4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5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6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27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3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4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5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6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7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8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ppt/theme/themeOverride9.xml><?xml version="1.0" encoding="utf-8"?>
<a:themeOverride xmlns:a="http://schemas.openxmlformats.org/drawingml/2006/main">
  <a:clrScheme name="Egyéni 9. séma">
    <a:dk1>
      <a:sysClr val="windowText" lastClr="000000"/>
    </a:dk1>
    <a:lt1>
      <a:sysClr val="window" lastClr="FFFFFF"/>
    </a:lt1>
    <a:dk2>
      <a:srgbClr val="3E3D2D"/>
    </a:dk2>
    <a:lt2>
      <a:srgbClr val="008BEF"/>
    </a:lt2>
    <a:accent1>
      <a:srgbClr val="0070C0"/>
    </a:accent1>
    <a:accent2>
      <a:srgbClr val="005C9F"/>
    </a:accent2>
    <a:accent3>
      <a:srgbClr val="FF6700"/>
    </a:accent3>
    <a:accent4>
      <a:srgbClr val="909465"/>
    </a:accent4>
    <a:accent5>
      <a:srgbClr val="005C9F"/>
    </a:accent5>
    <a:accent6>
      <a:srgbClr val="FEA022"/>
    </a:accent6>
    <a:hlink>
      <a:srgbClr val="E68200"/>
    </a:hlink>
    <a:folHlink>
      <a:srgbClr val="FFA9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9346</TotalTime>
  <Words>841</Words>
  <Application>Microsoft Office PowerPoint</Application>
  <PresentationFormat>Diavetítés a képernyőre (4:3 oldalarány)</PresentationFormat>
  <Paragraphs>197</Paragraphs>
  <Slides>42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Century Gothic</vt:lpstr>
      <vt:lpstr>Wingdings 2</vt:lpstr>
      <vt:lpstr>Austin</vt:lpstr>
      <vt:lpstr>   bALEKOKTATÁS 2017</vt:lpstr>
      <vt:lpstr>PowerPoint bemutató</vt:lpstr>
      <vt:lpstr>PowerPoint bemutató</vt:lpstr>
      <vt:lpstr>Díszegyenruhák </vt:lpstr>
      <vt:lpstr>PowerPoint bemutató</vt:lpstr>
      <vt:lpstr>Új magyar díszegyenruhák </vt:lpstr>
      <vt:lpstr>Bányamérnök-hallgatók egyenruhája </vt:lpstr>
      <vt:lpstr>Soproni Egyetem</vt:lpstr>
      <vt:lpstr> Atilla</vt:lpstr>
      <vt:lpstr> Walden</vt:lpstr>
      <vt:lpstr> Erdész felöltő</vt:lpstr>
      <vt:lpstr> Veblen</vt:lpstr>
      <vt:lpstr>ÓE Alba Regia MK</vt:lpstr>
      <vt:lpstr>PowerPoint bemutató</vt:lpstr>
      <vt:lpstr>Miskolci Egyetem</vt:lpstr>
      <vt:lpstr>PowerPoint bemutató</vt:lpstr>
      <vt:lpstr> Bányaing</vt:lpstr>
      <vt:lpstr>PowerPoint bemutató</vt:lpstr>
      <vt:lpstr> Bányász, kohász Felöltő</vt:lpstr>
      <vt:lpstr>Aufhauer (Auf)</vt:lpstr>
      <vt:lpstr>PowerPoint bemutató</vt:lpstr>
      <vt:lpstr> Ipari Auf </vt:lpstr>
      <vt:lpstr>PowerPoint bemutató</vt:lpstr>
      <vt:lpstr>Dunaújvárosi Egyetem</vt:lpstr>
      <vt:lpstr> Különbségek a Miskolci  Aufhauer-hez képest </vt:lpstr>
      <vt:lpstr>Kohász</vt:lpstr>
      <vt:lpstr>Gépész</vt:lpstr>
      <vt:lpstr>Műszaki Menedzser</vt:lpstr>
      <vt:lpstr>Szervező</vt:lpstr>
      <vt:lpstr>Gazdász</vt:lpstr>
      <vt:lpstr>Bölcsész (nincs elfogadva)</vt:lpstr>
      <vt:lpstr>(Műszaki Tanár)</vt:lpstr>
      <vt:lpstr> Jurátus</vt:lpstr>
      <vt:lpstr> Gazdász egyenviselet (Aurum)</vt:lpstr>
      <vt:lpstr>Bölcsész egyenviseletek</vt:lpstr>
      <vt:lpstr>Bölcsész egyenviseletek</vt:lpstr>
      <vt:lpstr>Stefánia</vt:lpstr>
      <vt:lpstr>PowerPoint bemutató</vt:lpstr>
      <vt:lpstr>Az egyenruha részei, kiegészítők az egyenruhákhoz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Winnetou</dc:creator>
  <cp:lastModifiedBy>User</cp:lastModifiedBy>
  <cp:revision>69</cp:revision>
  <dcterms:created xsi:type="dcterms:W3CDTF">2012-09-02T16:42:57Z</dcterms:created>
  <dcterms:modified xsi:type="dcterms:W3CDTF">2017-09-27T19:57:02Z</dcterms:modified>
</cp:coreProperties>
</file>